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3.png" ContentType="image/png"/>
  <Override PartName="/ppt/media/image31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4.png" ContentType="image/png"/>
  <Override PartName="/ppt/media/image21.png" ContentType="image/png"/>
  <Override PartName="/ppt/media/image7.jpeg" ContentType="image/jpeg"/>
  <Override PartName="/ppt/media/image10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12.jpeg" ContentType="image/jpe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19.2.16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1949B4-51E3-43F6-9531-5F0B10B0BB63}" type="slidenum">
              <a:rPr lang="ru-RU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19.2.16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F2659F9-7248-4FA1-960C-807DCA77E277}" type="slidenum">
              <a:rPr lang="ru-RU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253944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Компютерное зрение. Введение</a:t>
            </a:r>
            <a:r>
              <a:rPr b="1" lang="en-US" sz="4400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 sz="4400">
                <a:solidFill>
                  <a:srgbClr val="000000"/>
                </a:solidFill>
                <a:latin typeface="Calibri"/>
              </a:rPr>
              <a:t>Библиотека OpenCV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382400" y="465588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Соколов Максим, 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8b8b8b"/>
                </a:solidFill>
                <a:latin typeface="Calibri"/>
              </a:rPr>
              <a:t> </a:t>
            </a:r>
            <a:r>
              <a:rPr lang="ru-RU" sz="3200">
                <a:solidFill>
                  <a:srgbClr val="8b8b8b"/>
                </a:solidFill>
                <a:latin typeface="Calibri"/>
              </a:rPr>
              <a:t>Innopolis University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8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0560" y="641520"/>
            <a:ext cx="7968240" cy="149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Инфраструктура разработки</a:t>
            </a:r>
            <a:endParaRPr/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25640" y="1298160"/>
            <a:ext cx="6733080" cy="5399640"/>
          </a:xfrm>
          <a:prstGeom prst="rect">
            <a:avLst/>
          </a:prstGeom>
          <a:ln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6800" y="1778040"/>
            <a:ext cx="6733080" cy="5399640"/>
          </a:xfrm>
          <a:prstGeom prst="rect">
            <a:avLst/>
          </a:prstGeom>
          <a:ln>
            <a:noFill/>
          </a:ln>
        </p:spPr>
      </p:pic>
      <p:pic>
        <p:nvPicPr>
          <p:cNvPr id="114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54520" y="1167480"/>
            <a:ext cx="7989120" cy="53996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72040" y="3647880"/>
            <a:ext cx="1523160" cy="5176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1500">
                <a:solidFill>
                  <a:srgbClr val="000000"/>
                </a:solidFill>
                <a:latin typeface="Calibri"/>
              </a:rPr>
              <a:t>Фильтрация</a:t>
            </a:r>
            <a:endParaRPr/>
          </a:p>
        </p:txBody>
      </p:sp>
      <p:pic>
        <p:nvPicPr>
          <p:cNvPr id="11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1360" y="1983960"/>
            <a:ext cx="1374840" cy="1547640"/>
          </a:xfrm>
          <a:prstGeom prst="rect">
            <a:avLst/>
          </a:prstGeom>
          <a:ln w="9360">
            <a:noFill/>
          </a:ln>
        </p:spPr>
      </p:pic>
      <p:pic>
        <p:nvPicPr>
          <p:cNvPr id="11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4840" y="1961280"/>
            <a:ext cx="1374840" cy="1547640"/>
          </a:xfrm>
          <a:prstGeom prst="rect">
            <a:avLst/>
          </a:prstGeom>
          <a:ln w="9360"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6958800" y="3647880"/>
            <a:ext cx="150300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Сегментация</a:t>
            </a:r>
            <a:endParaRPr/>
          </a:p>
        </p:txBody>
      </p:sp>
      <p:pic>
        <p:nvPicPr>
          <p:cNvPr id="119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4840" y="4495320"/>
            <a:ext cx="1376280" cy="1547640"/>
          </a:xfrm>
          <a:prstGeom prst="rect">
            <a:avLst/>
          </a:prstGeom>
          <a:ln w="9360"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7012440" y="6058800"/>
            <a:ext cx="1523160" cy="59940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Нахождение объектов</a:t>
            </a:r>
            <a:endParaRPr/>
          </a:p>
        </p:txBody>
      </p:sp>
      <p:pic>
        <p:nvPicPr>
          <p:cNvPr id="121" name="Picture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226600" y="1961280"/>
            <a:ext cx="1376280" cy="154764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2177280" y="36478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Трансформации</a:t>
            </a:r>
            <a:endParaRPr/>
          </a:p>
        </p:txBody>
      </p:sp>
      <p:sp>
        <p:nvSpPr>
          <p:cNvPr id="123" name="CustomShape 5"/>
          <p:cNvSpPr/>
          <p:nvPr/>
        </p:nvSpPr>
        <p:spPr>
          <a:xfrm>
            <a:off x="231840" y="1509120"/>
            <a:ext cx="4012920" cy="34380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Обработка изображений</a:t>
            </a:r>
            <a:endParaRPr/>
          </a:p>
        </p:txBody>
      </p:sp>
      <p:sp>
        <p:nvSpPr>
          <p:cNvPr id="124" name="CustomShape 6"/>
          <p:cNvSpPr/>
          <p:nvPr/>
        </p:nvSpPr>
        <p:spPr>
          <a:xfrm>
            <a:off x="308880" y="4007520"/>
            <a:ext cx="4012920" cy="34380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00"/>
                </a:solidFill>
                <a:latin typeface="Calibri"/>
              </a:rPr>
              <a:t>Видео, Стерео, 3D</a:t>
            </a:r>
            <a:endParaRPr/>
          </a:p>
        </p:txBody>
      </p:sp>
      <p:pic>
        <p:nvPicPr>
          <p:cNvPr id="125" name="Picture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4200" y="4495320"/>
            <a:ext cx="1374840" cy="1547640"/>
          </a:xfrm>
          <a:prstGeom prst="rect">
            <a:avLst/>
          </a:prstGeom>
          <a:ln w="9360">
            <a:noFill/>
          </a:ln>
        </p:spPr>
      </p:pic>
      <p:sp>
        <p:nvSpPr>
          <p:cNvPr id="126" name="CustomShape 7"/>
          <p:cNvSpPr/>
          <p:nvPr/>
        </p:nvSpPr>
        <p:spPr>
          <a:xfrm>
            <a:off x="626400" y="60994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Калибрация камер</a:t>
            </a:r>
            <a:endParaRPr/>
          </a:p>
        </p:txBody>
      </p:sp>
      <p:pic>
        <p:nvPicPr>
          <p:cNvPr id="127" name="Picture 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440680" y="1961280"/>
            <a:ext cx="1373400" cy="1547640"/>
          </a:xfrm>
          <a:prstGeom prst="rect">
            <a:avLst/>
          </a:prstGeom>
          <a:ln w="9360">
            <a:noFill/>
          </a:ln>
        </p:spPr>
      </p:pic>
      <p:sp>
        <p:nvSpPr>
          <p:cNvPr id="128" name="CustomShape 8"/>
          <p:cNvSpPr/>
          <p:nvPr/>
        </p:nvSpPr>
        <p:spPr>
          <a:xfrm>
            <a:off x="5391360" y="35344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Сопоставление с помощью особых точек</a:t>
            </a:r>
            <a:endParaRPr/>
          </a:p>
        </p:txBody>
      </p:sp>
      <p:pic>
        <p:nvPicPr>
          <p:cNvPr id="129" name="Picture 8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465520" y="4495320"/>
            <a:ext cx="1374840" cy="1547640"/>
          </a:xfrm>
          <a:prstGeom prst="rect">
            <a:avLst/>
          </a:prstGeom>
          <a:ln w="9360">
            <a:noFill/>
          </a:ln>
        </p:spPr>
      </p:pic>
      <p:sp>
        <p:nvSpPr>
          <p:cNvPr id="130" name="CustomShape 9"/>
          <p:cNvSpPr/>
          <p:nvPr/>
        </p:nvSpPr>
        <p:spPr>
          <a:xfrm>
            <a:off x="5435640" y="60994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Построение карты глубины</a:t>
            </a:r>
            <a:endParaRPr/>
          </a:p>
        </p:txBody>
      </p:sp>
      <p:sp>
        <p:nvSpPr>
          <p:cNvPr id="131" name="CustomShape 10"/>
          <p:cNvSpPr/>
          <p:nvPr/>
        </p:nvSpPr>
        <p:spPr>
          <a:xfrm>
            <a:off x="3813840" y="35344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Ребра, контурный анализ</a:t>
            </a:r>
            <a:endParaRPr/>
          </a:p>
        </p:txBody>
      </p:sp>
      <p:pic>
        <p:nvPicPr>
          <p:cNvPr id="132" name="Picture 9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833640" y="1961280"/>
            <a:ext cx="1376280" cy="1547640"/>
          </a:xfrm>
          <a:prstGeom prst="rect">
            <a:avLst/>
          </a:prstGeom>
          <a:ln w="9360">
            <a:noFill/>
          </a:ln>
        </p:spPr>
      </p:pic>
      <p:sp>
        <p:nvSpPr>
          <p:cNvPr id="133" name="CustomShape 11"/>
          <p:cNvSpPr/>
          <p:nvPr/>
        </p:nvSpPr>
        <p:spPr>
          <a:xfrm>
            <a:off x="3863160" y="609948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Оптический поток</a:t>
            </a:r>
            <a:endParaRPr/>
          </a:p>
        </p:txBody>
      </p:sp>
      <p:pic>
        <p:nvPicPr>
          <p:cNvPr id="134" name="Picture 12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886200" y="4495320"/>
            <a:ext cx="1375200" cy="1547640"/>
          </a:xfrm>
          <a:prstGeom prst="rect">
            <a:avLst/>
          </a:prstGeom>
          <a:ln w="9360">
            <a:noFill/>
          </a:ln>
        </p:spPr>
      </p:pic>
      <p:pic>
        <p:nvPicPr>
          <p:cNvPr id="135" name="Picture 3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243520" y="4495320"/>
            <a:ext cx="1438200" cy="1547640"/>
          </a:xfrm>
          <a:prstGeom prst="rect">
            <a:avLst/>
          </a:prstGeom>
          <a:ln>
            <a:noFill/>
          </a:ln>
        </p:spPr>
      </p:pic>
      <p:sp>
        <p:nvSpPr>
          <p:cNvPr id="136" name="CustomShape 12"/>
          <p:cNvSpPr/>
          <p:nvPr/>
        </p:nvSpPr>
        <p:spPr>
          <a:xfrm>
            <a:off x="2252880" y="6065640"/>
            <a:ext cx="1523160" cy="517680"/>
          </a:xfrm>
          <a:prstGeom prst="rect">
            <a:avLst/>
          </a:prstGeom>
          <a:noFill/>
          <a:ln w="9360">
            <a:noFill/>
          </a:ln>
        </p:spPr>
        <p:txBody>
          <a:bodyPr lIns="82800" rIns="82800" tIns="41400" bIns="41400"/>
          <a:p>
            <a:pPr algn="ctr">
              <a:lnSpc>
                <a:spcPct val="100000"/>
              </a:lnSpc>
            </a:pPr>
            <a:r>
              <a:rPr lang="ru-RU" sz="1500">
                <a:solidFill>
                  <a:srgbClr val="000000"/>
                </a:solidFill>
                <a:latin typeface="Calibri"/>
              </a:rPr>
              <a:t>Вычисление положения в пространстве</a:t>
            </a:r>
            <a:endParaRPr/>
          </a:p>
        </p:txBody>
      </p:sp>
      <p:sp>
        <p:nvSpPr>
          <p:cNvPr id="137" name="CustomShape 13"/>
          <p:cNvSpPr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Функциональность</a:t>
            </a:r>
            <a:endParaRPr/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Ссылки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en-US" sz="2800" u="sng">
                <a:solidFill>
                  <a:srgbClr val="0000ff"/>
                </a:solidFill>
                <a:latin typeface="Calibri"/>
              </a:rPr>
              <a:t>o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pencv.org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OpenCV 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Tutorials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Краткая история проекта OpenCV” (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ссылка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Books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Лучшая современная книга по компьютерному зрению (на английском) : 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http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://szeliski.org/Book/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Официальная” книга про OpenCV: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http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://www.amazon.com/Learning-OpenCV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-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Computer</a:t>
            </a:r>
            <a:r>
              <a:rPr lang="en-US" sz="2800" u="sng">
                <a:solidFill>
                  <a:srgbClr val="0000ff"/>
                </a:solidFill>
                <a:latin typeface="Calibri"/>
              </a:rPr>
              <a:t>-Vision-Library/dp/0596516134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Доступна на Озоне, описывает OpenCV 1.x.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Завершается работа над вторым изданием.</a:t>
            </a:r>
            <a:endParaRPr/>
          </a:p>
        </p:txBody>
      </p:sp>
      <p:pic>
        <p:nvPicPr>
          <p:cNvPr id="14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3920" y="4321080"/>
            <a:ext cx="1722960" cy="2260080"/>
          </a:xfrm>
          <a:prstGeom prst="rect">
            <a:avLst/>
          </a:prstGeom>
          <a:ln w="9360">
            <a:noFill/>
          </a:ln>
        </p:spPr>
      </p:pic>
    </p:spTree>
  </p:cSld>
  <p:transition spd="med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Спасибо за внимание!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Вопросы?</a:t>
            </a:r>
            <a:endParaRPr/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Мои вопросы к Вам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Когда мы с Вами будем заниматься?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Какие темы интересны?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На чем Вы хотите видеть примеры кода? </a:t>
            </a:r>
            <a:endParaRPr/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Практика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Установка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/usr/local/share/OpenCV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Примеры</a:t>
            </a:r>
            <a:endParaRPr/>
          </a:p>
        </p:txBody>
      </p:sp>
    </p:spTree>
  </p:cSld>
  <p:transition spd="med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92400"/>
            <a:ext cx="9143640" cy="6072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Компьютерное зрение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457200" y="13050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Компьютерное зрение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 — теория и технология создания машин, которые могут производить обнаружение, отслеживание и классификацию объектов.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40120" y="2991960"/>
            <a:ext cx="4762080" cy="30668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2"/>
          <a:srcRect l="0" t="0" r="50765" b="0"/>
          <a:stretch>
            <a:fillRect/>
          </a:stretch>
        </p:blipFill>
        <p:spPr>
          <a:xfrm>
            <a:off x="457200" y="2532960"/>
            <a:ext cx="2813040" cy="211428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"/>
          <p:cNvPicPr/>
          <p:nvPr/>
        </p:nvPicPr>
        <p:blipFill>
          <a:blip r:embed="rId3"/>
          <a:srcRect l="49906" t="0" r="0" b="0"/>
          <a:stretch>
            <a:fillRect/>
          </a:stretch>
        </p:blipFill>
        <p:spPr>
          <a:xfrm>
            <a:off x="457200" y="4647600"/>
            <a:ext cx="2813040" cy="2077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Распознавание лиц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84240" y="1776600"/>
            <a:ext cx="8975160" cy="4173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cc7832"/>
                </a:solidFill>
                <a:latin typeface="Courier New"/>
              </a:rPr>
              <a:t>import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cv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b="1" lang="en-US" sz="1000">
                <a:solidFill>
                  <a:srgbClr val="cc7832"/>
                </a:solidFill>
                <a:latin typeface="Courier New"/>
              </a:rPr>
              <a:t>def </a:t>
            </a:r>
            <a:r>
              <a:rPr b="1" lang="en-US" sz="1000">
                <a:solidFill>
                  <a:srgbClr val="a9b7c6"/>
                </a:solidFill>
                <a:latin typeface="Courier New"/>
              </a:rPr>
              <a:t>face_detected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(image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k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):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…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cv.CvtColor(image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grayscale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cv.CV_RGB2GRAY)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cv.Resize(grayscale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smallimage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cv.CV_INTER_LINEAR)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storage = cv.CreateMemStorage(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cascade = cv.Load(face)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min_size = (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20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faces = cv.HaarDetectObjects(image=smallimage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cascade=cascade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storage=storage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scale_factor=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1.1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                                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min_neighors=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3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flags=cv.CV_HAAR_DO_CANNY_PRUNING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min_size=min_size)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…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cv.ShowImage(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image)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808080"/>
                </a:solidFill>
                <a:latin typeface="Courier New"/>
              </a:rPr>
              <a:t>
</a:t>
            </a:r>
            <a:r>
              <a:rPr b="1" lang="en-US" sz="1000">
                <a:solidFill>
                  <a:srgbClr val="cc7832"/>
                </a:solidFill>
                <a:latin typeface="Courier New"/>
              </a:rPr>
              <a:t>if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__name__ == 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"__main__"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: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cv.NamedWindow(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inp = cv.CaptureFromCAM(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0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face = 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'haarcascade_frontalface_default.xml'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a5c261"/>
                </a:solidFill>
                <a:latin typeface="Courier New"/>
              </a:rPr>
              <a:t>    </a:t>
            </a:r>
            <a:r>
              <a:rPr b="1" lang="en-US" sz="1000">
                <a:solidFill>
                  <a:srgbClr val="cc7832"/>
                </a:solidFill>
                <a:latin typeface="Courier New"/>
              </a:rPr>
              <a:t>while 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cv.WaitKey(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 == -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1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: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    img = cv.QueryFrame(inp);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    face_detected(img</a:t>
            </a:r>
            <a:r>
              <a:rPr lang="en-US" sz="1000">
                <a:solidFill>
                  <a:srgbClr val="cc7832"/>
                </a:solidFill>
                <a:latin typeface="Courier New"/>
              </a:rPr>
              <a:t>,</a:t>
            </a:r>
            <a:r>
              <a:rPr lang="en-US" sz="1000">
                <a:solidFill>
                  <a:srgbClr val="6897bb"/>
                </a:solidFill>
                <a:latin typeface="Courier New"/>
              </a:rPr>
              <a:t>5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
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    cv.DestroyWindow(</a:t>
            </a:r>
            <a:r>
              <a:rPr lang="en-US" sz="1000">
                <a:solidFill>
                  <a:srgbClr val="a5c261"/>
                </a:solidFill>
                <a:latin typeface="Courier New"/>
              </a:rPr>
              <a:t>'Camera'</a:t>
            </a:r>
            <a:r>
              <a:rPr lang="en-US" sz="1000">
                <a:solidFill>
                  <a:srgbClr val="a9b7c6"/>
                </a:solidFill>
                <a:latin typeface="Courier New"/>
              </a:rPr>
              <a:t>)</a:t>
            </a:r>
            <a:r>
              <a:rPr lang="en-US">
                <a:solidFill>
                  <a:srgbClr val="000000"/>
                </a:solidFill>
                <a:latin typeface="Arial"/>
              </a:rPr>
              <a:t>
</a:t>
            </a:r>
            <a:endParaRPr/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OpenCV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0000"/>
                </a:solidFill>
                <a:latin typeface="Calibri"/>
              </a:rPr>
              <a:t>O</a:t>
            </a:r>
            <a:r>
              <a:rPr lang="en-US" sz="3200">
                <a:solidFill>
                  <a:srgbClr val="ff0000"/>
                </a:solidFill>
                <a:latin typeface="Calibri"/>
              </a:rPr>
              <a:t>pen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-source </a:t>
            </a:r>
            <a:r>
              <a:rPr b="1" lang="en-US" sz="3200">
                <a:solidFill>
                  <a:srgbClr val="00ff00"/>
                </a:solidFill>
                <a:latin typeface="Calibri"/>
              </a:rPr>
              <a:t>C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omputer </a:t>
            </a:r>
            <a:r>
              <a:rPr b="1" lang="en-US" sz="3200">
                <a:solidFill>
                  <a:srgbClr val="0000ff"/>
                </a:solidFill>
                <a:latin typeface="Calibri"/>
              </a:rPr>
              <a:t>V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ision Library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Более тысячи алгоритмов и функций компьютерного зрения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Кросс-платформенность 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Производительность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Либеральная BSD лицензия</a:t>
            </a:r>
            <a:endParaRPr/>
          </a:p>
        </p:txBody>
      </p:sp>
      <p:pic>
        <p:nvPicPr>
          <p:cNvPr id="9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7880" y="4392000"/>
            <a:ext cx="1680120" cy="2066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26600" y="1129680"/>
            <a:ext cx="8517960" cy="29023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Панорамы улиц в картах Google (+ другие продукты)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Система зрения робота PR2 компании Willow Garage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Роботы для исследования поверхности Марса (проект NASA)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Контроль качества монет (Центробанк Китая)</a:t>
            </a:r>
            <a:endParaRPr/>
          </a:p>
        </p:txBody>
      </p:sp>
      <p:pic>
        <p:nvPicPr>
          <p:cNvPr id="9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6480" y="4790160"/>
            <a:ext cx="2855520" cy="1905840"/>
          </a:xfrm>
          <a:prstGeom prst="rect">
            <a:avLst/>
          </a:prstGeom>
          <a:ln>
            <a:noFill/>
          </a:ln>
        </p:spPr>
      </p:pic>
      <p:pic>
        <p:nvPicPr>
          <p:cNvPr id="95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6000" y="4320000"/>
            <a:ext cx="3153600" cy="224424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ru-RU" sz="4400">
                <a:solidFill>
                  <a:srgbClr val="000000"/>
                </a:solidFill>
                <a:latin typeface="Calibri"/>
              </a:rPr>
              <a:t>Примеры использования</a:t>
            </a:r>
            <a:endParaRPr/>
          </a:p>
        </p:txBody>
      </p:sp>
      <p:pic>
        <p:nvPicPr>
          <p:cNvPr id="97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35840" y="3888000"/>
            <a:ext cx="2395080" cy="2963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История</a:t>
            </a:r>
            <a:endParaRPr/>
          </a:p>
        </p:txBody>
      </p:sp>
      <p:pic>
        <p:nvPicPr>
          <p:cNvPr id="9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17680"/>
            <a:ext cx="8229240" cy="254412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4903560" y="3196800"/>
            <a:ext cx="10864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ff00"/>
                </a:solidFill>
                <a:latin typeface="Calibri"/>
              </a:rPr>
              <a:t>NVIDIA</a:t>
            </a:r>
            <a:endParaRPr/>
          </a:p>
        </p:txBody>
      </p:sp>
      <p:sp>
        <p:nvSpPr>
          <p:cNvPr id="101" name="CustomShape 3"/>
          <p:cNvSpPr/>
          <p:nvPr/>
        </p:nvSpPr>
        <p:spPr>
          <a:xfrm flipV="1">
            <a:off x="4981680" y="3110040"/>
            <a:ext cx="360" cy="300960"/>
          </a:xfrm>
          <a:prstGeom prst="straightConnector1">
            <a:avLst/>
          </a:prstGeom>
          <a:noFill/>
          <a:ln w="38160">
            <a:solidFill>
              <a:srgbClr val="00ff00"/>
            </a:solidFill>
            <a:round/>
            <a:headEnd len="med" type="oval" w="med"/>
          </a:ln>
        </p:spPr>
      </p:sp>
      <p:sp>
        <p:nvSpPr>
          <p:cNvPr id="102" name="CustomShape 4"/>
          <p:cNvSpPr/>
          <p:nvPr/>
        </p:nvSpPr>
        <p:spPr>
          <a:xfrm flipV="1">
            <a:off x="4076280" y="2237760"/>
            <a:ext cx="360" cy="623880"/>
          </a:xfrm>
          <a:prstGeom prst="straightConnector1">
            <a:avLst/>
          </a:prstGeom>
          <a:noFill/>
          <a:ln w="38160">
            <a:solidFill>
              <a:srgbClr val="c0504d"/>
            </a:solidFill>
            <a:round/>
            <a:tailEnd len="med" type="oval" w="med"/>
          </a:ln>
        </p:spPr>
      </p:sp>
      <p:sp>
        <p:nvSpPr>
          <p:cNvPr id="103" name="CustomShape 5"/>
          <p:cNvSpPr/>
          <p:nvPr/>
        </p:nvSpPr>
        <p:spPr>
          <a:xfrm>
            <a:off x="4021200" y="1864080"/>
            <a:ext cx="11062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Willow</a:t>
            </a:r>
            <a:endParaRPr/>
          </a:p>
          <a:p>
            <a:pPr>
              <a:lnSpc>
                <a:spcPct val="100000"/>
              </a:lnSpc>
            </a:pPr>
            <a:r>
              <a:rPr b="1" lang="ru-RU">
                <a:solidFill>
                  <a:srgbClr val="c0504d"/>
                </a:solidFill>
                <a:latin typeface="Calibri"/>
              </a:rPr>
              <a:t>Garage</a:t>
            </a:r>
            <a:endParaRPr/>
          </a:p>
        </p:txBody>
      </p:sp>
      <p:sp>
        <p:nvSpPr>
          <p:cNvPr id="104" name="CustomShape 6"/>
          <p:cNvSpPr/>
          <p:nvPr/>
        </p:nvSpPr>
        <p:spPr>
          <a:xfrm flipV="1">
            <a:off x="990720" y="2991960"/>
            <a:ext cx="360" cy="419760"/>
          </a:xfrm>
          <a:prstGeom prst="straightConnector1">
            <a:avLst/>
          </a:prstGeom>
          <a:noFill/>
          <a:ln w="38160">
            <a:solidFill>
              <a:srgbClr val="0000ff"/>
            </a:solidFill>
            <a:round/>
            <a:tailEnd len="med" type="oval" w="med"/>
          </a:ln>
        </p:spPr>
      </p:sp>
      <p:sp>
        <p:nvSpPr>
          <p:cNvPr id="105" name="CustomShape 7"/>
          <p:cNvSpPr/>
          <p:nvPr/>
        </p:nvSpPr>
        <p:spPr>
          <a:xfrm>
            <a:off x="604440" y="2567520"/>
            <a:ext cx="7711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>
                <a:solidFill>
                  <a:srgbClr val="0000ff"/>
                </a:solidFill>
                <a:latin typeface="Calibri"/>
              </a:rPr>
              <a:t>Intel</a:t>
            </a:r>
            <a:endParaRPr/>
          </a:p>
        </p:txBody>
      </p:sp>
      <p:sp>
        <p:nvSpPr>
          <p:cNvPr id="106" name="TextShape 8"/>
          <p:cNvSpPr txBox="1"/>
          <p:nvPr/>
        </p:nvSpPr>
        <p:spPr>
          <a:xfrm>
            <a:off x="457200" y="4195440"/>
            <a:ext cx="8229240" cy="2616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Используется во всем мире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Применяется в академии и индустрии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Разрабатывается профессионально,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при участии сообщества 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https://habrahabr.ru/comany/itseez/blog/146434/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400">
                <a:solidFill>
                  <a:srgbClr val="000000"/>
                </a:solidFill>
                <a:latin typeface="Calibri"/>
              </a:rPr>
              <a:t>Информационные ресурсы</a:t>
            </a:r>
            <a:endParaRPr/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3560"/>
            <a:ext cx="6733080" cy="5399640"/>
          </a:xfrm>
          <a:prstGeom prst="rect">
            <a:avLst/>
          </a:prstGeom>
          <a:ln>
            <a:noFill/>
          </a:ln>
        </p:spPr>
      </p:pic>
      <p:pic>
        <p:nvPicPr>
          <p:cNvPr id="109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2560" y="1741680"/>
            <a:ext cx="6733080" cy="5399640"/>
          </a:xfrm>
          <a:prstGeom prst="rect">
            <a:avLst/>
          </a:prstGeom>
          <a:ln>
            <a:noFill/>
          </a:ln>
        </p:spPr>
      </p:pic>
      <p:pic>
        <p:nvPicPr>
          <p:cNvPr id="110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87600" y="1220760"/>
            <a:ext cx="6733080" cy="53996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